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2" r:id="rId2"/>
    <p:sldId id="256" r:id="rId3"/>
    <p:sldId id="257" r:id="rId4"/>
    <p:sldId id="258" r:id="rId5"/>
    <p:sldId id="276" r:id="rId6"/>
    <p:sldId id="259" r:id="rId7"/>
    <p:sldId id="264" r:id="rId8"/>
    <p:sldId id="271" r:id="rId9"/>
    <p:sldId id="263" r:id="rId10"/>
    <p:sldId id="278" r:id="rId11"/>
    <p:sldId id="260" r:id="rId12"/>
    <p:sldId id="293" r:id="rId13"/>
    <p:sldId id="272" r:id="rId14"/>
    <p:sldId id="287" r:id="rId15"/>
    <p:sldId id="274" r:id="rId16"/>
    <p:sldId id="275" r:id="rId17"/>
    <p:sldId id="284" r:id="rId18"/>
    <p:sldId id="285" r:id="rId19"/>
    <p:sldId id="283" r:id="rId20"/>
    <p:sldId id="281" r:id="rId21"/>
    <p:sldId id="280" r:id="rId22"/>
    <p:sldId id="282" r:id="rId23"/>
    <p:sldId id="286" r:id="rId24"/>
    <p:sldId id="289" r:id="rId25"/>
    <p:sldId id="279" r:id="rId26"/>
    <p:sldId id="288" r:id="rId27"/>
    <p:sldId id="277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3" autoAdjust="0"/>
    <p:restoredTop sz="90681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2298-9B81-4406-9CC3-A5EF3C5EE333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185C8-3E64-4732-8F60-EEE7A377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85C8-3E64-4732-8F60-EEE7A37704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185C8-3E64-4732-8F60-EEE7A377040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1A8957-ECF0-4B35-A511-C909DDDCC25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CA0FCE-2125-4EFC-9DEC-EC2E1F24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esktop\ПРОЕКТЫ ДВОРЦА\Фотографии Дворца\ТС\gos flag 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89"/>
            <a:ext cx="8429684" cy="35719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4071942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Прайс  лист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128710" cy="75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16-09-14-16-33-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4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4714884"/>
            <a:ext cx="5214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Центральный холл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2 707 кв.м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–  500 000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214950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User\Desktop\ПРОЕКТЫ ДВОРЦА\Фотографии Дворца\ТС\1э рестор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43405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87154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 торжеств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Ресторан для проведения приемов и банкетов, фуршетов, шоу-программ рассчитан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620 посадочных 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Высокий потолок зала дает дизайнерам неограниченные возможности для праздничного оформления и установки жестких конструктивных декораций. Уют ресторану придают каскад фонтанов на дворцовой площади, вид на который открывается через огромные оконные витрины.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Общая площадь – 1800 кв.м.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Стоимость ресторана  – 625 000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(в день)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8" name="Рисунок 7" descr="IMG_2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20544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MG_8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41" y="214290"/>
            <a:ext cx="428627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_MG_8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14290"/>
            <a:ext cx="428627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285720" y="3786190"/>
            <a:ext cx="8229600" cy="17924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Кухонное оборудование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Полное кухонное оборудование для любой сложности готовки блюд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 – 350 000тг. (в день)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968" y="5286388"/>
            <a:ext cx="3174758" cy="124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Новая папка (3)\20130121_164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357694"/>
            <a:ext cx="68623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Галерея современного искусства (№1)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1615 кв.м,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галереи современного искусства– 350 000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день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643578"/>
            <a:ext cx="2628776" cy="88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193534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 зал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площадь – 110 кв.м., оборудован интерактивной доской с проектором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– 100 000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16-09-14-16-58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58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00042"/>
            <a:ext cx="4381530" cy="3286148"/>
          </a:xfrm>
          <a:prstGeom prst="rect">
            <a:avLst/>
          </a:prstGeom>
        </p:spPr>
      </p:pic>
      <p:pic>
        <p:nvPicPr>
          <p:cNvPr id="6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Новая папка (3)\20130121_165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643338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Новая папка (3)\20130121_16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9"/>
            <a:ext cx="4000496" cy="264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553767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Картинная галерея (№2)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1666 кв.м,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картинной галереи – 350 000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Новая папка (3)\20130122_10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36588"/>
            <a:ext cx="3571900" cy="260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Новая папка (3)\20130122_101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40864"/>
            <a:ext cx="3643338" cy="260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786190"/>
            <a:ext cx="62006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Выставочный павильон 2-го этажа (балкон)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752 кв.м,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выставочного павильона (балкон) –200 000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193534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 2 этажа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площадь – 131 кв.м., 8 столов, 32 стула.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– 120 000 тенге (в день)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16-09-14-16-57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53003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57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17145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истории г. Астана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площадь – 2023 кв.м.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– 300 000 тенге (в день)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-16-09-14-16-23-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235745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16-09-14-16-23-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00174"/>
            <a:ext cx="300039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16-09-14-16-23-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571612"/>
            <a:ext cx="378618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9" name="Рисунок 8" descr="image-22-09-14-16-53-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9144000" cy="17144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64959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Кинотеатр 360 градусов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площадь – 250 кв.м., 40 посадочных мест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–  150 000 тенге (в день)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16-09-14-16-23-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42881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23-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028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ПРОЕКТЫ ДВОРЦА\Фотографии Дворца\ТС\big зал_(день конституции-2010г)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248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Конгресс - зал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928934"/>
            <a:ext cx="85725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Конгресс – зал с внушительными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габаритами 70х70 метров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общей площадью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4775 м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кв.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вместимостью более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3000 человек (на данный момент Дворец располагает 2 700 стульями)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собран без колонн и подпорок, с применением модульных перекрытий. Отличительной чертой зала является возможность его деления посредством трансформирующихся панелей на несколько частей, каждая из которых может работать в автономном режиме, то есть при необходимости надежная звукоизоляция дает возможность одновременного проведения нескольких мероприятий.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Стоимость Конгресс зала – 1 950 000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(в день)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Делится на ¼ части – сумма 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487 500 (в день)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Делится на ½ части – сумма 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975 000 (в день)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стоимость зала входит  застройка подиума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(сцены),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необходимых стульев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255"/>
            <a:ext cx="8229600" cy="16430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Выставочный павильон 3 этажа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площадь – 700 кв.м,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Стоимость зала этнографии – 200 000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16-09-14-17-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7-55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863911"/>
          </a:xfrm>
        </p:spPr>
        <p:txBody>
          <a:bodyPr/>
          <a:lstStyle/>
          <a:p>
            <a:pPr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Макетный зал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площадь – 276 кв.м.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макетного зала – 100 000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" name="Рисунок 3" descr="image-16-09-14-16-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92909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23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00042"/>
            <a:ext cx="397668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4354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кинотеатр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Общая площадь – 201 кв.м., 48 посадочных мест.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зала – 150 000 тенге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входного билета – 400 тенге (в день)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-16-09-14-16-23-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307183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16-09-14-16-23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00174"/>
            <a:ext cx="314324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16-09-14-16-23-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71612"/>
            <a:ext cx="300036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9" name="Рисунок 8" descr="image-22-09-14-16-53-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72103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 3 этажа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площадь – 340 кв.м., 16 столов, 32 стула, 12 диванов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Стоимость – 120 000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8" name="Рисунок 7" descr="image-22-09-14-16-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3286116" cy="1857364"/>
          </a:xfrm>
          <a:prstGeom prst="rect">
            <a:avLst/>
          </a:prstGeom>
        </p:spPr>
      </p:pic>
      <p:pic>
        <p:nvPicPr>
          <p:cNvPr id="9" name="Рисунок 8" descr="image-22-09-14-16-53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-22-09-14-16-53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214553"/>
            <a:ext cx="3071834" cy="1785951"/>
          </a:xfrm>
          <a:prstGeom prst="rect">
            <a:avLst/>
          </a:prstGeom>
        </p:spPr>
      </p:pic>
      <p:pic>
        <p:nvPicPr>
          <p:cNvPr id="11" name="Рисунок 10" descr="image-16-09-14-17-03-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2214554"/>
            <a:ext cx="2786050" cy="1785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16-09-14-16-53-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786214" cy="228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16-09-14-16-55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357430"/>
            <a:ext cx="329350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643446"/>
            <a:ext cx="42148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Офисы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кв.м., 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мебелью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974" y="5214950"/>
            <a:ext cx="3356752" cy="1317624"/>
          </a:xfrm>
          <a:prstGeom prst="rect">
            <a:avLst/>
          </a:prstGeom>
          <a:noFill/>
        </p:spPr>
      </p:pic>
      <p:pic>
        <p:nvPicPr>
          <p:cNvPr id="9" name="Рисунок 8" descr="_MG_8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14290"/>
            <a:ext cx="3714776" cy="232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_MG_8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357430"/>
            <a:ext cx="3480052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16-09-14-16-55-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21484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53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21484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500570"/>
            <a:ext cx="5429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Офисы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14 кв.м., 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мебелью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– 35 000 тенге. (в день)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16-09-14-16-27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09" y="357166"/>
            <a:ext cx="371477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27-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166"/>
            <a:ext cx="4214842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071942"/>
            <a:ext cx="6000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59 кв.м.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– 65 000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79247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Гримерная на 1 этаже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Общее количество – 4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Гримерный стол, зеркало,  стулья, душевая кабина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Стоимость – 40 000тг. (в день)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16-09-14-16-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25717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16-09-14-16-27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857232"/>
            <a:ext cx="276226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16-09-14-16-27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285861"/>
            <a:ext cx="4286280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MG_8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41" y="214290"/>
            <a:ext cx="428627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_MG_8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14290"/>
            <a:ext cx="428627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285720" y="3786190"/>
            <a:ext cx="8229600" cy="17924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Кухонное оборудование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Полное кухонное оборудование для любой сложности готовки блюд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 – 350 000тг. (в день)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968" y="5286388"/>
            <a:ext cx="3174758" cy="124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220286"/>
            <a:ext cx="3343156" cy="1312287"/>
          </a:xfrm>
          <a:prstGeom prst="rect">
            <a:avLst/>
          </a:prstGeom>
          <a:noFill/>
        </p:spPr>
      </p:pic>
      <p:pic>
        <p:nvPicPr>
          <p:cNvPr id="3" name="Рисунок 2" descr="_MG_8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89"/>
            <a:ext cx="4214842" cy="28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_MG_8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157" y="214290"/>
            <a:ext cx="417912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357158" y="3429000"/>
            <a:ext cx="8229600" cy="17924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Малый выставочный зал 2 этажа (балкон)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 – 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0 000тг. (в день)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Пресс - центр, рассчитанный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200 посадочных мест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общей площадью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213,3 м. кв.,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располагает лингвистической техникой, звукоусиливающей аппаратурой, кафедральным столом на 9 человек. Предназначен для работы журналистов для оперативной передачи информации с места событий, для проведения пресс-конференций, дебатов, закрытых заседаний и других мероприятий.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714620"/>
            <a:ext cx="1332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 центр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000504"/>
            <a:ext cx="563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Стоимость пресс центра – 360 000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(в день)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стоимость зала входит – микрофоны, спич трибуна, президиум )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4098" name="Picture 2" descr="C:\Users\User\Documents\Файлы Mail.Ru Агента\ab16_06@mail.ru\guldanand@mail.ru\20130117_17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92909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ocuments\Файлы Mail.Ru Агента\ab16_06@mail.ru\guldanand@mail.ru\20130117_171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392909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572140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360494"/>
            <a:ext cx="2985966" cy="1172079"/>
          </a:xfrm>
          <a:prstGeom prst="rect">
            <a:avLst/>
          </a:prstGeom>
          <a:noFill/>
        </p:spPr>
      </p:pic>
      <p:pic>
        <p:nvPicPr>
          <p:cNvPr id="3" name="Рисунок 2" descr="_MG_8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28628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_MG_8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214842" cy="276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285720" y="3786190"/>
            <a:ext cx="8229600" cy="17924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Малый выставочный зал 3 этажа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 – 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0 000тг. (в день)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357562"/>
            <a:ext cx="8229600" cy="7143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Церемониальный зал  общей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площадью 337 м. кв.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вместимостью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280 посадочных мест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оснащен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звукоусиливающей аппаратурой, кафедральным столом на 9 человек и спич трибуной, предназначен для особо торжественных событий.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ПРОЕКТЫ ДВОРЦА\Фотографии Дворца\ТС\цероманиальный 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00528" cy="265697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ttp://www.tauelsizdik.kz/files/ceremonial_hall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357718" cy="264320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071810"/>
            <a:ext cx="182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Конференц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зал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000504"/>
            <a:ext cx="546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Стоимость церемониального зала – 480 000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(в день)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стоимость зала входит – микрофоны спич трибуна, президиум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358246" cy="492922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643314"/>
            <a:ext cx="78581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VIP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премиум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холл)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265,3 кв.м,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 –2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10" name="Рисунок 9" descr="_MG_8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89"/>
            <a:ext cx="4429156" cy="29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_MG_86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157" y="214289"/>
            <a:ext cx="4286282" cy="29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User\Desktop\ПРОЕКТЫ ДВОРЦА\Фотографии Дворца\ТС\вип овальный 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00562" cy="6858001"/>
          </a:xfrm>
          <a:prstGeom prst="rect">
            <a:avLst/>
          </a:prstGeom>
          <a:noFill/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35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Овальный зал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Овальный зал удобен для проведения встреч на высшем уровне. Теплый уют залу придают мягкая овальная форма, но особое оформление зала говорит об официальности и торжественности предназначения. Площадь зала составляет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210,4 кв.м.,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500306"/>
            <a:ext cx="399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Стоимость овального зала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(в день)</a:t>
            </a:r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4286256"/>
            <a:ext cx="61702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Комната для переговоров 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38 кв.м,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комнаты для переговоров – 100 000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10" name="Рисунок 9" descr="image-17-09-14-15-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ocuments\Файлы Mail.Ru Агента\ab16_06@mail.ru\guldanand@mail.ru\20130117_171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07196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ocuments\Файлы Mail.Ru Агента\ab16_06@mail.ru\guldanand@mail.ru\20130117_17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1"/>
            <a:ext cx="4214842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643182"/>
            <a:ext cx="62279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Комната для переговоров 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57 кв.м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комнаты для переговоров – 100 000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(в день)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ocuments\Файлы Mail.Ru Агента\ab16_06@mail.ru\guldanand@mail.ru\20130117_105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404" cy="22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39417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Фойе№1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689 кв.м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левого фойе – 250 000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(в день)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786058"/>
            <a:ext cx="40859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Фойе№2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площадь – 689 кв.м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правого фойе – 250 000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(в день) </a:t>
            </a:r>
          </a:p>
          <a:p>
            <a:endParaRPr lang="ru-RU" dirty="0"/>
          </a:p>
        </p:txBody>
      </p:sp>
      <p:pic>
        <p:nvPicPr>
          <p:cNvPr id="8" name="Picture 1" descr="C:\Users\User\Desktop\ПРОЕКТЫ ДВОРЦА\Фотографии Дворца\LOGO\00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2628776" cy="1031872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 (3)\20130122_09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14340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1647</TotalTime>
  <Words>620</Words>
  <Application>Microsoft Office PowerPoint</Application>
  <PresentationFormat>Экран (4:3)</PresentationFormat>
  <Paragraphs>126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 </vt:lpstr>
      <vt:lpstr> </vt:lpstr>
      <vt:lpstr> </vt:lpstr>
      <vt:lpstr> </vt:lpstr>
      <vt:lpstr> </vt:lpstr>
      <vt:lpstr> </vt:lpstr>
      <vt:lpstr>Слайд 7</vt:lpstr>
      <vt:lpstr> </vt:lpstr>
      <vt:lpstr> </vt:lpstr>
      <vt:lpstr>Слайд 10</vt:lpstr>
      <vt:lpstr> </vt:lpstr>
      <vt:lpstr>Слайд 12</vt:lpstr>
      <vt:lpstr> </vt:lpstr>
      <vt:lpstr>Слайд 14</vt:lpstr>
      <vt:lpstr> 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Windows User</cp:lastModifiedBy>
  <cp:revision>158</cp:revision>
  <dcterms:created xsi:type="dcterms:W3CDTF">2013-01-16T09:48:40Z</dcterms:created>
  <dcterms:modified xsi:type="dcterms:W3CDTF">2017-07-05T08:47:28Z</dcterms:modified>
</cp:coreProperties>
</file>